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7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3" r:id="rId12"/>
    <p:sldId id="284" r:id="rId13"/>
    <p:sldId id="285" r:id="rId14"/>
    <p:sldId id="286" r:id="rId15"/>
    <p:sldId id="287" r:id="rId16"/>
    <p:sldId id="288" r:id="rId17"/>
    <p:sldId id="267" r:id="rId18"/>
    <p:sldId id="292" r:id="rId19"/>
    <p:sldId id="268" r:id="rId20"/>
    <p:sldId id="29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1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73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5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034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940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449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22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789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11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34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1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58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6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94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30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94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8E66-F46C-4F8B-8BAE-37B72D55A358}" type="datetimeFigureOut">
              <a:rPr lang="ru-RU" smtClean="0"/>
              <a:pPr/>
              <a:t>01.02.2018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0DC8E6-E991-4336-89A7-2CE68040F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47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980728"/>
            <a:ext cx="6912767" cy="4534440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Федеральный</a:t>
            </a:r>
            <a:br>
              <a:rPr lang="ru-RU" i="1" dirty="0" smtClean="0"/>
            </a:br>
            <a:r>
              <a:rPr lang="ru-RU" i="1" dirty="0" smtClean="0"/>
              <a:t>Государственный </a:t>
            </a:r>
            <a:br>
              <a:rPr lang="ru-RU" i="1" dirty="0" smtClean="0"/>
            </a:br>
            <a:r>
              <a:rPr lang="ru-RU" i="1" dirty="0" smtClean="0"/>
              <a:t>Образовательный </a:t>
            </a:r>
            <a:br>
              <a:rPr lang="ru-RU" i="1" dirty="0" smtClean="0"/>
            </a:br>
            <a:r>
              <a:rPr lang="ru-RU" i="1" dirty="0" smtClean="0"/>
              <a:t>Стандарт </a:t>
            </a:r>
            <a:br>
              <a:rPr lang="ru-RU" i="1" dirty="0" smtClean="0"/>
            </a:br>
            <a:r>
              <a:rPr lang="ru-RU" sz="3600" dirty="0" smtClean="0"/>
              <a:t>Дошкольного Образования</a:t>
            </a:r>
            <a:br>
              <a:rPr lang="ru-RU" sz="3600" dirty="0" smtClean="0"/>
            </a:br>
            <a:r>
              <a:rPr lang="ru-RU" sz="3600" dirty="0" smtClean="0"/>
              <a:t>ФГОС ДО</a:t>
            </a:r>
            <a:br>
              <a:rPr lang="ru-RU" sz="3600" dirty="0" smtClean="0"/>
            </a:br>
            <a:r>
              <a:rPr lang="ru-RU" sz="2400" dirty="0" smtClean="0"/>
              <a:t>(приказ МИНОБРНАУКИ РФ №1155 ОТ 17.10.2013г.)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1174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Требования </a:t>
            </a:r>
            <a:r>
              <a:rPr lang="ru-RU" sz="2800" dirty="0"/>
              <a:t>к разделам основной образовательной 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4896544"/>
          </a:xfrm>
        </p:spPr>
        <p:txBody>
          <a:bodyPr>
            <a:normAutofit/>
          </a:bodyPr>
          <a:lstStyle/>
          <a:p>
            <a:r>
              <a:rPr lang="ru-RU" dirty="0"/>
              <a:t>Целевой раздел основной образовательной программы </a:t>
            </a:r>
          </a:p>
          <a:p>
            <a:r>
              <a:rPr lang="ru-RU" dirty="0"/>
              <a:t>Содержательный раздел основной образовательной программы </a:t>
            </a:r>
            <a:endParaRPr lang="ru-RU" dirty="0" smtClean="0"/>
          </a:p>
          <a:p>
            <a:r>
              <a:rPr lang="ru-RU" dirty="0" smtClean="0"/>
              <a:t>Организационный раздел основной образовательной программы </a:t>
            </a:r>
          </a:p>
          <a:p>
            <a:pPr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В каждом разделе отражается:</a:t>
            </a:r>
            <a:endParaRPr lang="ru-RU" sz="1800" dirty="0">
              <a:solidFill>
                <a:srgbClr val="FF0000"/>
              </a:solidFill>
            </a:endParaRPr>
          </a:p>
          <a:p>
            <a:r>
              <a:rPr lang="ru-RU" dirty="0"/>
              <a:t>Обязательная часть основной образовательной </a:t>
            </a:r>
            <a:r>
              <a:rPr lang="ru-RU" dirty="0" smtClean="0"/>
              <a:t>программы</a:t>
            </a:r>
          </a:p>
          <a:p>
            <a:r>
              <a:rPr lang="ru-RU" dirty="0"/>
              <a:t>Часть Программы, формируемая участниками образовательных </a:t>
            </a:r>
            <a:r>
              <a:rPr lang="ru-RU" dirty="0" smtClean="0"/>
              <a:t>отношений</a:t>
            </a:r>
          </a:p>
          <a:p>
            <a:r>
              <a:rPr lang="ru-RU" dirty="0"/>
              <a:t>Содержание коррекционной работы и/или инклюзивного образования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870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Целевой раздел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960440"/>
          </a:xfrm>
        </p:spPr>
        <p:txBody>
          <a:bodyPr>
            <a:normAutofit/>
          </a:bodyPr>
          <a:lstStyle/>
          <a:p>
            <a:r>
              <a:rPr lang="ru-RU" dirty="0" smtClean="0"/>
              <a:t>Цели и задачи реализации ООП;</a:t>
            </a:r>
          </a:p>
          <a:p>
            <a:r>
              <a:rPr lang="ru-RU" dirty="0" smtClean="0"/>
              <a:t>Психолого-возрастные и индивидуальные особенности воспитанников ДОО и их образовательные потребности;</a:t>
            </a:r>
          </a:p>
          <a:p>
            <a:r>
              <a:rPr lang="ru-RU" dirty="0" smtClean="0"/>
              <a:t>Приоритетные направления деятельности;</a:t>
            </a:r>
          </a:p>
          <a:p>
            <a:r>
              <a:rPr lang="ru-RU" dirty="0" smtClean="0"/>
              <a:t>Специфика условий (региональных, национальных, этнокультурных и др.);</a:t>
            </a:r>
          </a:p>
          <a:p>
            <a:r>
              <a:rPr lang="ru-RU" dirty="0" smtClean="0"/>
              <a:t>Принципы и подходы к формированию ООП.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55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Содержательный раздел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9604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описание образовательной деятельности в соответствии с направлениями развития ребенка, представленными в пяти образовательных областях, с учетом используемых вариативных примерных основных образовательных программ дошкольного образования и методических пособий, обеспечивающих реализацию данного содержания;</a:t>
            </a:r>
          </a:p>
          <a:p>
            <a:r>
              <a:rPr lang="ru-RU" dirty="0" smtClean="0"/>
              <a:t>описание 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интересов;</a:t>
            </a:r>
          </a:p>
          <a:p>
            <a:r>
              <a:rPr lang="ru-RU" dirty="0" smtClean="0"/>
              <a:t>описание образовательной деятельности по профессиональной коррекции нарушений развития детей в случае, если эта работа предусмотрена Программой.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973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Обязательная часть основной образовательной </a:t>
            </a:r>
            <a:r>
              <a:rPr lang="ru-RU" sz="2800" dirty="0"/>
              <a:t>программы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/>
          </a:bodyPr>
          <a:lstStyle/>
          <a:p>
            <a:r>
              <a:rPr lang="ru-RU" dirty="0" smtClean="0"/>
              <a:t>особенности образовательной деятельности разных видов и культурных практик;</a:t>
            </a:r>
          </a:p>
          <a:p>
            <a:r>
              <a:rPr lang="ru-RU" dirty="0" smtClean="0"/>
              <a:t>способы и направления поддержки детской инициативы;</a:t>
            </a:r>
          </a:p>
          <a:p>
            <a:r>
              <a:rPr lang="ru-RU" dirty="0" smtClean="0"/>
              <a:t> особенности взаимодействия педагогического коллектива с семьями воспитанников;</a:t>
            </a:r>
          </a:p>
          <a:p>
            <a:r>
              <a:rPr lang="ru-RU" dirty="0" smtClean="0"/>
              <a:t>иные характеристики содержания Программы, наиболее существенные с точки зрения авторов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18045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Часть образовательной программы , формируемой участниками образовательных отношений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Составляется из программ, выбранных участниками образовательного процесса из числа парциальных и/или созданных самостоятельно программ. Данная программа учитывает:</a:t>
            </a:r>
          </a:p>
          <a:p>
            <a:r>
              <a:rPr lang="ru-RU" dirty="0"/>
              <a:t>с</a:t>
            </a:r>
            <a:r>
              <a:rPr lang="ru-RU" dirty="0" smtClean="0"/>
              <a:t>пецифику национальных, социокультурных, экономических, климатических условий, в которых осуществляется ОП;</a:t>
            </a:r>
          </a:p>
          <a:p>
            <a:r>
              <a:rPr lang="ru-RU" dirty="0"/>
              <a:t>п</a:t>
            </a:r>
            <a:r>
              <a:rPr lang="ru-RU" dirty="0" smtClean="0"/>
              <a:t>оддержку интересов педагогических работников;</a:t>
            </a:r>
          </a:p>
          <a:p>
            <a:r>
              <a:rPr lang="ru-RU" dirty="0"/>
              <a:t>с</a:t>
            </a:r>
            <a:r>
              <a:rPr lang="ru-RU" dirty="0" smtClean="0"/>
              <a:t>ложившиеся традиции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832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Содержание коррекционной работы / инклюзивного образования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331236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 smtClean="0"/>
              <a:t>Включается в Программу, если планируется ее освоение детьми с ограниченными возможностями здоровья (ОВЗ),включая детей-инвалидов. </a:t>
            </a:r>
          </a:p>
          <a:p>
            <a:pPr>
              <a:buNone/>
            </a:pPr>
            <a:r>
              <a:rPr lang="ru-RU" b="1" dirty="0" smtClean="0"/>
              <a:t>Направлены на:</a:t>
            </a:r>
            <a:endParaRPr lang="ru-RU" dirty="0" smtClean="0"/>
          </a:p>
          <a:p>
            <a:r>
              <a:rPr lang="ru-RU" dirty="0" smtClean="0"/>
              <a:t>1) обеспечение коррекции нарушений развития различных категорий детей с ограниченными возможностями здоровья, оказание им квалифицированной помощи в освоении Программы;</a:t>
            </a:r>
          </a:p>
          <a:p>
            <a:r>
              <a:rPr lang="ru-RU" dirty="0" smtClean="0"/>
              <a:t>2) освоение детьми с ограниченными возможностями здоровья Программы, их разностороннее развитие с учетом возрастных и индивидуальных особенностей и особых образовательных потребностей, социальной адаптации.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704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260648"/>
            <a:ext cx="7838256" cy="122413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Организационный раздел ООП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7704856" cy="4608512"/>
          </a:xfrm>
        </p:spPr>
        <p:txBody>
          <a:bodyPr>
            <a:normAutofit/>
          </a:bodyPr>
          <a:lstStyle/>
          <a:p>
            <a:r>
              <a:rPr lang="ru-RU" b="1" dirty="0" smtClean="0"/>
              <a:t>Содержит:</a:t>
            </a:r>
          </a:p>
          <a:p>
            <a:r>
              <a:rPr lang="ru-RU" dirty="0" smtClean="0"/>
              <a:t>описание материально-технического обеспечения Программы,</a:t>
            </a:r>
          </a:p>
          <a:p>
            <a:r>
              <a:rPr lang="ru-RU" dirty="0" smtClean="0"/>
              <a:t> обеспеченности методическими материалами и средствами обучения и воспитания,</a:t>
            </a:r>
          </a:p>
          <a:p>
            <a:r>
              <a:rPr lang="ru-RU" dirty="0" smtClean="0"/>
              <a:t> распорядок и /или режим дня,</a:t>
            </a:r>
          </a:p>
          <a:p>
            <a:r>
              <a:rPr lang="ru-RU" dirty="0" smtClean="0"/>
              <a:t> особенности традиционных событий, праздников, мероприятий; </a:t>
            </a:r>
          </a:p>
          <a:p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802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116632"/>
            <a:ext cx="769424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III. Требования к условиям реализации основной образовательной программы дошкольного образования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14910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smtClean="0"/>
              <a:t>психолого-педагогические,</a:t>
            </a:r>
          </a:p>
          <a:p>
            <a:r>
              <a:rPr lang="ru-RU" sz="2400" dirty="0" smtClean="0"/>
              <a:t> кадровые,</a:t>
            </a:r>
          </a:p>
          <a:p>
            <a:r>
              <a:rPr lang="ru-RU" sz="2400" dirty="0" smtClean="0"/>
              <a:t> материально-технические,</a:t>
            </a:r>
          </a:p>
          <a:p>
            <a:r>
              <a:rPr lang="ru-RU" sz="2400" dirty="0" smtClean="0"/>
              <a:t>финансовые условия реализации Программы,</a:t>
            </a:r>
          </a:p>
          <a:p>
            <a:r>
              <a:rPr lang="ru-RU" sz="2400" dirty="0" smtClean="0"/>
              <a:t>требования к развивающей предметно-пространственной среде.</a:t>
            </a:r>
          </a:p>
          <a:p>
            <a:r>
              <a:rPr lang="ru-RU" sz="1800" dirty="0" smtClean="0"/>
              <a:t>Указанные требования направлены на создание социальной ситуации развития для участников образовательных отношений, включая создание образовательной среды, которая:</a:t>
            </a:r>
          </a:p>
          <a:p>
            <a:r>
              <a:rPr lang="ru-RU" sz="1800" dirty="0" smtClean="0"/>
              <a:t>1) гарантирует охрану и укрепление физического и психического здоровья детей;</a:t>
            </a:r>
          </a:p>
          <a:p>
            <a:r>
              <a:rPr lang="ru-RU" sz="1800" dirty="0" smtClean="0"/>
              <a:t>2) обеспечивает эмоциональное благополучие детей;</a:t>
            </a:r>
          </a:p>
          <a:p>
            <a:r>
              <a:rPr lang="ru-RU" sz="1800" dirty="0" smtClean="0"/>
              <a:t>3) способствует профессиональному развитию педагогических работников;</a:t>
            </a:r>
          </a:p>
          <a:p>
            <a:r>
              <a:rPr lang="ru-RU" sz="1800" dirty="0" smtClean="0"/>
              <a:t>4) создает условия для развивающего вариативного дошкольного образования;</a:t>
            </a:r>
          </a:p>
          <a:p>
            <a:r>
              <a:rPr lang="ru-RU" sz="1800" dirty="0" smtClean="0"/>
              <a:t>5) обеспечивает открытость дошкольного образования;</a:t>
            </a:r>
          </a:p>
          <a:p>
            <a:r>
              <a:rPr lang="ru-RU" sz="1800" dirty="0" smtClean="0"/>
              <a:t>6) создает условия для участия родителей (законных представителей) в образовательной деятельности.</a:t>
            </a: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7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116632"/>
            <a:ext cx="7694240" cy="172819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IV. Требования к результатам освоения основной образовательной программы дошкольного образования</a:t>
            </a:r>
            <a:br>
              <a:rPr lang="ru-RU" sz="24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14910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 smtClean="0"/>
              <a:t> </a:t>
            </a:r>
            <a:r>
              <a:rPr lang="ru-RU" sz="2800" dirty="0" smtClean="0"/>
              <a:t>Требования Стандарта к результатам освоения Программы </a:t>
            </a:r>
            <a:r>
              <a:rPr lang="ru-RU" sz="2800" b="1" dirty="0" smtClean="0"/>
              <a:t>представлены в виде </a:t>
            </a:r>
            <a:r>
              <a:rPr lang="ru-RU" sz="2800" b="1" dirty="0" smtClean="0">
                <a:solidFill>
                  <a:srgbClr val="FF0000"/>
                </a:solidFill>
              </a:rPr>
              <a:t>целевых ориентиров </a:t>
            </a:r>
            <a:r>
              <a:rPr lang="ru-RU" sz="2800" b="1" dirty="0" smtClean="0"/>
              <a:t>дошкольного образования</a:t>
            </a:r>
            <a:r>
              <a:rPr lang="ru-RU" sz="2800" dirty="0" smtClean="0"/>
              <a:t>, которые представляют собой </a:t>
            </a:r>
            <a:r>
              <a:rPr lang="ru-RU" sz="2800" b="1" dirty="0" smtClean="0"/>
              <a:t>социально-нормативные возрастные характеристики возможных достижений ребенка на этапе завершения уровня дошкольного образования.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Целевые ориентиры не подлежат непосредственной оценке</a:t>
            </a:r>
            <a:r>
              <a:rPr lang="ru-RU" sz="2800" dirty="0" smtClean="0"/>
              <a:t>, в том числе в виде педагогической диагностики (мониторинга), и не являются основанием для их формального сравнения с реальными достижениями детей. Они не являются основой объективной оценки соответствия установленным требованиям образовательной деятельности и подготовки детей. Освоение Программы не сопровождается проведением промежуточных аттестаций и итоговой аттестации воспитанников.</a:t>
            </a: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endParaRPr lang="ru-RU" sz="2600" dirty="0">
              <a:solidFill>
                <a:srgbClr val="C00000"/>
              </a:solidFill>
            </a:endParaRPr>
          </a:p>
          <a:p>
            <a:endParaRPr lang="ru-RU" sz="2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673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/>
              <a:t>Целевые ориентиры д</a:t>
            </a:r>
            <a:r>
              <a:rPr lang="ru-RU" sz="2800" dirty="0" smtClean="0"/>
              <a:t>ошкольного 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Целевые ориентиры образования в младенческом и раннем возрасте:</a:t>
            </a:r>
            <a:endParaRPr lang="ru-RU" dirty="0" smtClean="0"/>
          </a:p>
          <a:p>
            <a:pPr lvl="0"/>
            <a:r>
              <a:rPr lang="ru-RU" dirty="0" smtClean="0"/>
              <a:t>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</a:p>
          <a:p>
            <a:pPr lvl="0"/>
            <a:r>
              <a:rPr lang="ru-RU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</a:t>
            </a:r>
          </a:p>
          <a:p>
            <a:pPr lvl="0"/>
            <a:r>
              <a:rPr lang="ru-RU" dirty="0" smtClean="0"/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игрушек;</a:t>
            </a:r>
          </a:p>
          <a:p>
            <a:pPr lvl="0"/>
            <a:r>
              <a:rPr lang="ru-RU" dirty="0" smtClean="0"/>
              <a:t>стремится к общению со взрослыми и активно подражает им в движениях и действиях; появляются игры, в которых ребенок воспроизводит действия взрослого;</a:t>
            </a:r>
          </a:p>
          <a:p>
            <a:pPr lvl="0"/>
            <a:r>
              <a:rPr lang="ru-RU" dirty="0" smtClean="0"/>
              <a:t>проявляет интерес к сверстникам; наблюдает за их действиями и подражает им;</a:t>
            </a:r>
          </a:p>
          <a:p>
            <a:pPr lvl="0"/>
            <a:r>
              <a:rPr lang="ru-RU" dirty="0" smtClean="0"/>
              <a:t>проявляет интерес к стихам, песням и сказкам, рассматриванию картинки, стремится двигаться под музыку; эмоционально откликается на различные произведения культуры и искусства;</a:t>
            </a:r>
          </a:p>
          <a:p>
            <a:pPr lvl="0"/>
            <a:r>
              <a:rPr lang="ru-RU" dirty="0" smtClean="0"/>
              <a:t>у ребенка развита крупная моторика, он стремится осваивать различные виды движения (бег, лазанье, перешагивание и пр.).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1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3" y="404664"/>
            <a:ext cx="7766248" cy="100811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Федеральный закон «Об Образовании в Российской федерации»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556792"/>
            <a:ext cx="6400800" cy="511256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Дата подписания: 29.12.2012 г.</a:t>
            </a:r>
          </a:p>
          <a:p>
            <a:r>
              <a:rPr lang="ru-RU" sz="2400" dirty="0" smtClean="0"/>
              <a:t>Принят: 21.12.2012 г.</a:t>
            </a:r>
          </a:p>
          <a:p>
            <a:r>
              <a:rPr lang="ru-RU" sz="2400" dirty="0" smtClean="0"/>
              <a:t>Вступил в силу с 01.09.2013 г.</a:t>
            </a:r>
          </a:p>
          <a:p>
            <a:r>
              <a:rPr lang="ru-RU" sz="2400" dirty="0" smtClean="0"/>
              <a:t>Глава 7, статья 64 «Дошкольное образование» п.1 «Дошкольное образование  направлено на формирование общей культуры, развитие физических, интеллектуальных, нравственных, этических и личностных качеств, формирование предпосылок учебной деятельности, сохранение и укрепление здоровья детей дошкольного возраста».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40457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/>
              <a:t>Целевые ориентиры д</a:t>
            </a:r>
            <a:r>
              <a:rPr lang="ru-RU" sz="2800" dirty="0" smtClean="0"/>
              <a:t>ошкольного образования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47500" lnSpcReduction="20000"/>
          </a:bodyPr>
          <a:lstStyle/>
          <a:p>
            <a:r>
              <a:rPr lang="ru-RU" sz="2400" b="1" dirty="0" smtClean="0"/>
              <a:t>Целевые ориентиры на этапе завершения дошкольного образования:</a:t>
            </a:r>
            <a:endParaRPr lang="ru-RU" sz="2400" dirty="0" smtClean="0"/>
          </a:p>
          <a:p>
            <a:pPr lvl="0"/>
            <a:r>
              <a:rPr lang="ru-RU" sz="2400" dirty="0" smtClean="0"/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pPr lvl="0"/>
            <a:r>
              <a:rPr lang="ru-RU" sz="2400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</a:p>
          <a:p>
            <a:pPr lvl="0"/>
            <a:r>
              <a:rPr lang="ru-RU" sz="2400" dirty="0" smtClean="0"/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pPr lvl="0"/>
            <a:r>
              <a:rPr lang="ru-RU" sz="2400" dirty="0" smtClean="0"/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</a:p>
          <a:p>
            <a:pPr lvl="0"/>
            <a:r>
              <a:rPr lang="ru-RU" sz="2400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 lvl="0"/>
            <a:r>
              <a:rPr lang="ru-RU" sz="2400" dirty="0" smtClean="0"/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lvl="0"/>
            <a:r>
              <a:rPr lang="ru-RU" sz="2400" dirty="0" smtClean="0"/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371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51216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ФЕДЕРАЛЬНЫЙ </a:t>
            </a:r>
            <a:r>
              <a:rPr lang="ru-RU" sz="2800" dirty="0"/>
              <a:t>ГОСУДАРСТВЕННЫЙ ОБРАЗОВАТЕЛЬНЫЙ СТАНДАРТ </a:t>
            </a:r>
            <a:r>
              <a:rPr lang="ru-RU" sz="2800" dirty="0" smtClean="0"/>
              <a:t>ДОШКОЛЬНОГО </a:t>
            </a:r>
            <a:r>
              <a:rPr lang="ru-RU" sz="2800" dirty="0"/>
              <a:t>ОБРАЗОВАНИЯ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I. ОБЩИЕ ПОЛОЖЕНИЯ </a:t>
            </a:r>
          </a:p>
          <a:p>
            <a:pPr marL="0" indent="0">
              <a:buNone/>
            </a:pPr>
            <a:r>
              <a:rPr lang="ru-RU" dirty="0"/>
              <a:t>II. ТРЕБОВАНИЯ К СТРУКТУРЕ ОСНОВНОЙ ОБРАЗОВАТЕЛЬНОЙ ПРОГРАММЫ ДОШКОЛЬНОГО ОБРАЗОВАНИЯ </a:t>
            </a:r>
            <a:r>
              <a:rPr lang="ru-RU" dirty="0" smtClean="0"/>
              <a:t>И ЕЕ ОБЪЕМУ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III. ТРЕБОВАНИЯ К УСЛОВИЯМ РЕАЛИЗАЦИИ ОСНОВНОЙ ОБРАЗОВАТЕЛЬНОЙ ПРОГРАММЫ ДОШКОЛЬНОГО ОБРАЗОВАНИЯ </a:t>
            </a:r>
          </a:p>
          <a:p>
            <a:r>
              <a:rPr lang="ru-RU" dirty="0"/>
              <a:t>Требования к психолого-педагогическим условиям реализации основной образовательной программы дошкольного образования</a:t>
            </a:r>
          </a:p>
          <a:p>
            <a:r>
              <a:rPr lang="ru-RU" dirty="0"/>
              <a:t>Требования к развивающей предметно-пространственной среде </a:t>
            </a:r>
          </a:p>
          <a:p>
            <a:r>
              <a:rPr lang="ru-RU" dirty="0"/>
              <a:t>Требования к кадровым условиям реализации основной образовательной программы дошкольного образования</a:t>
            </a:r>
          </a:p>
          <a:p>
            <a:r>
              <a:rPr lang="ru-RU" dirty="0"/>
              <a:t>Требования к материально-техническим условиям реализации основной образовательной программы дошкольного образования </a:t>
            </a:r>
          </a:p>
          <a:p>
            <a:r>
              <a:rPr lang="ru-RU" dirty="0"/>
              <a:t>Требования к финансовым условиям реализации основной образовательной программы дошкольного образования</a:t>
            </a:r>
          </a:p>
          <a:p>
            <a:pPr marL="0" indent="0">
              <a:buNone/>
            </a:pPr>
            <a:r>
              <a:rPr lang="ru-RU" dirty="0"/>
              <a:t>IV. ТРЕБОВАНИЯ К РЕЗУЛЬТАТАМ ОСВОЕНИЯ ОСНОВНОЙ ОБРАЗОВАТЕЛЬНОЙ ПРОГРАММЫ ДОШКОЛЬНОГО ОБРАЗОВАНИЯ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29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Стандарт утверждает основные принципы: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сохранения </a:t>
            </a:r>
            <a:r>
              <a:rPr lang="ru-RU" sz="2000" dirty="0">
                <a:solidFill>
                  <a:srgbClr val="C00000"/>
                </a:solidFill>
              </a:rPr>
              <a:t>уникальности и </a:t>
            </a:r>
            <a:r>
              <a:rPr lang="ru-RU" sz="2000" dirty="0" err="1">
                <a:solidFill>
                  <a:srgbClr val="C00000"/>
                </a:solidFill>
              </a:rPr>
              <a:t>самоценности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дошкольного детства как важного этапа в общем развитии человека; </a:t>
            </a:r>
          </a:p>
          <a:p>
            <a:r>
              <a:rPr lang="ru-RU" sz="2000" dirty="0" smtClean="0"/>
              <a:t>полноценного </a:t>
            </a:r>
            <a:r>
              <a:rPr lang="ru-RU" sz="2000" dirty="0"/>
              <a:t>проживания ребёнком всех этапов дошкольного детства, </a:t>
            </a:r>
            <a:r>
              <a:rPr lang="ru-RU" sz="2000" dirty="0">
                <a:solidFill>
                  <a:srgbClr val="C00000"/>
                </a:solidFill>
              </a:rPr>
              <a:t>амплификации</a:t>
            </a:r>
            <a:r>
              <a:rPr lang="ru-RU" sz="2000" dirty="0"/>
              <a:t> (обогащения) детского развития; </a:t>
            </a:r>
          </a:p>
          <a:p>
            <a:r>
              <a:rPr lang="ru-RU" sz="2000" dirty="0" smtClean="0"/>
              <a:t>создания </a:t>
            </a:r>
            <a:r>
              <a:rPr lang="ru-RU" sz="2000" dirty="0">
                <a:solidFill>
                  <a:srgbClr val="C00000"/>
                </a:solidFill>
              </a:rPr>
              <a:t>благоприятной социальной ситуации развития </a:t>
            </a:r>
            <a:r>
              <a:rPr lang="ru-RU" sz="2000" dirty="0"/>
              <a:t>каждого ребёнка в соответствии с его возрастными и индивидуальными особенностями и склонностями;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содействия </a:t>
            </a:r>
            <a:r>
              <a:rPr lang="ru-RU" sz="2000" dirty="0">
                <a:solidFill>
                  <a:srgbClr val="C00000"/>
                </a:solidFill>
              </a:rPr>
              <a:t>и сотрудничества детей и взрослых </a:t>
            </a:r>
            <a:r>
              <a:rPr lang="ru-RU" sz="2000" dirty="0"/>
              <a:t>в процессе развития детей и их взаимодействия с людьми, культурой и окружающим миром; </a:t>
            </a:r>
          </a:p>
          <a:p>
            <a:r>
              <a:rPr lang="ru-RU" sz="2000" dirty="0" smtClean="0">
                <a:solidFill>
                  <a:srgbClr val="C00000"/>
                </a:solidFill>
              </a:rPr>
              <a:t>приобщения </a:t>
            </a:r>
            <a:r>
              <a:rPr lang="ru-RU" sz="2000" dirty="0">
                <a:solidFill>
                  <a:srgbClr val="C00000"/>
                </a:solidFill>
              </a:rPr>
              <a:t>детей к социокультурным нормам</a:t>
            </a:r>
            <a:r>
              <a:rPr lang="ru-RU" sz="2000" dirty="0"/>
              <a:t>, традициям семьи, общества и государства; </a:t>
            </a:r>
          </a:p>
          <a:p>
            <a:r>
              <a:rPr lang="ru-RU" sz="2000" dirty="0" smtClean="0"/>
              <a:t>формирования </a:t>
            </a:r>
            <a:r>
              <a:rPr lang="ru-RU" sz="2000" dirty="0">
                <a:solidFill>
                  <a:srgbClr val="C00000"/>
                </a:solidFill>
              </a:rPr>
              <a:t>познавательных интересов и познавательных действий</a:t>
            </a:r>
            <a:r>
              <a:rPr lang="ru-RU" sz="2000" dirty="0"/>
              <a:t> ребёнка через его включение </a:t>
            </a:r>
            <a:r>
              <a:rPr lang="ru-RU" sz="2000" dirty="0">
                <a:solidFill>
                  <a:srgbClr val="C00000"/>
                </a:solidFill>
              </a:rPr>
              <a:t>в различные виды деятельности</a:t>
            </a:r>
            <a:r>
              <a:rPr lang="ru-RU" sz="2000" dirty="0"/>
              <a:t>; </a:t>
            </a:r>
            <a:endParaRPr lang="ru-RU" sz="2000" dirty="0" smtClean="0"/>
          </a:p>
          <a:p>
            <a:r>
              <a:rPr lang="ru-RU" sz="2000" dirty="0">
                <a:solidFill>
                  <a:srgbClr val="C00000"/>
                </a:solidFill>
              </a:rPr>
              <a:t>у</a:t>
            </a:r>
            <a:r>
              <a:rPr lang="ru-RU" sz="2000" dirty="0" smtClean="0">
                <a:solidFill>
                  <a:srgbClr val="C00000"/>
                </a:solidFill>
              </a:rPr>
              <a:t>чета</a:t>
            </a:r>
            <a:r>
              <a:rPr lang="ru-RU" sz="2000" dirty="0" smtClean="0"/>
              <a:t> этнокультурной и социальной ситуации развития детей. 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13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Цели: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268760"/>
            <a:ext cx="6400800" cy="4536504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обеспечение государством </a:t>
            </a:r>
            <a:r>
              <a:rPr lang="ru-RU" sz="2800" dirty="0" smtClean="0">
                <a:solidFill>
                  <a:srgbClr val="C00000"/>
                </a:solidFill>
              </a:rPr>
              <a:t>равенства возможностей </a:t>
            </a:r>
            <a:r>
              <a:rPr lang="ru-RU" sz="2800" dirty="0" smtClean="0"/>
              <a:t>для каждого ребёнка в получении качественного дошкольного образования; </a:t>
            </a:r>
          </a:p>
          <a:p>
            <a:r>
              <a:rPr lang="ru-RU" sz="2800" dirty="0" smtClean="0"/>
              <a:t>обеспечение </a:t>
            </a:r>
            <a:r>
              <a:rPr lang="ru-RU" sz="2800" dirty="0" smtClean="0">
                <a:solidFill>
                  <a:srgbClr val="C00000"/>
                </a:solidFill>
              </a:rPr>
              <a:t>государственных гарантий уровня и качества образования</a:t>
            </a:r>
            <a:r>
              <a:rPr lang="ru-RU" sz="2800" dirty="0" smtClean="0"/>
              <a:t> на основе единства обязательных требований к условиям реализации основных образовательных программ, их структуре и результатам их освоения;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сохранение единства образовательного пространства </a:t>
            </a:r>
            <a:r>
              <a:rPr lang="ru-RU" sz="2800" dirty="0" smtClean="0"/>
              <a:t>Российской Федерации относительно уровня дошкольного образования.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>Задачи: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Autofit/>
          </a:bodyPr>
          <a:lstStyle/>
          <a:p>
            <a:r>
              <a:rPr lang="ru-RU" sz="2000" dirty="0" smtClean="0"/>
              <a:t>Охрана и укрепление </a:t>
            </a:r>
            <a:r>
              <a:rPr lang="ru-RU" sz="2000" dirty="0"/>
              <a:t>физического и психического здоровья детей (в том числе их </a:t>
            </a:r>
            <a:r>
              <a:rPr lang="ru-RU" sz="2000" dirty="0">
                <a:solidFill>
                  <a:srgbClr val="C00000"/>
                </a:solidFill>
              </a:rPr>
              <a:t>эмоционального</a:t>
            </a:r>
            <a:r>
              <a:rPr lang="ru-RU" sz="2000" dirty="0"/>
              <a:t> благополучия); </a:t>
            </a:r>
          </a:p>
          <a:p>
            <a:r>
              <a:rPr lang="ru-RU" sz="2000" dirty="0" smtClean="0"/>
              <a:t>Сохранение и </a:t>
            </a:r>
            <a:r>
              <a:rPr lang="ru-RU" sz="2000" dirty="0" smtClean="0">
                <a:solidFill>
                  <a:srgbClr val="C00000"/>
                </a:solidFill>
              </a:rPr>
              <a:t>поддержка </a:t>
            </a:r>
            <a:r>
              <a:rPr lang="ru-RU" sz="2000" dirty="0">
                <a:solidFill>
                  <a:srgbClr val="C00000"/>
                </a:solidFill>
              </a:rPr>
              <a:t>индивидуальности </a:t>
            </a:r>
            <a:r>
              <a:rPr lang="ru-RU" sz="2000" dirty="0"/>
              <a:t>ребёнка, </a:t>
            </a:r>
            <a:r>
              <a:rPr lang="ru-RU" sz="2000" dirty="0" smtClean="0"/>
              <a:t>развитие </a:t>
            </a:r>
            <a:r>
              <a:rPr lang="ru-RU" sz="2000" dirty="0"/>
              <a:t>индивидуальных способностей и творческого потенциала каждого </a:t>
            </a:r>
            <a:r>
              <a:rPr lang="ru-RU" sz="2000" dirty="0" smtClean="0"/>
              <a:t>ребёнка; </a:t>
            </a:r>
            <a:endParaRPr lang="ru-RU" sz="2000" dirty="0"/>
          </a:p>
          <a:p>
            <a:r>
              <a:rPr lang="ru-RU" sz="2000" dirty="0" smtClean="0"/>
              <a:t>Формирование общей </a:t>
            </a:r>
            <a:r>
              <a:rPr lang="ru-RU" sz="2000" dirty="0"/>
              <a:t>культуры воспитанников, </a:t>
            </a:r>
            <a:r>
              <a:rPr lang="ru-RU" sz="2000" dirty="0" smtClean="0"/>
              <a:t>развитие </a:t>
            </a:r>
            <a:r>
              <a:rPr lang="ru-RU" sz="2000" dirty="0"/>
              <a:t>их нравственных, интеллектуальных, физических, эстетических качеств, инициативности, самостоятельности и ответственности, </a:t>
            </a:r>
            <a:r>
              <a:rPr lang="ru-RU" sz="2000" dirty="0" smtClean="0">
                <a:solidFill>
                  <a:srgbClr val="C00000"/>
                </a:solidFill>
              </a:rPr>
              <a:t>формирование </a:t>
            </a:r>
            <a:r>
              <a:rPr lang="ru-RU" sz="2000" dirty="0">
                <a:solidFill>
                  <a:srgbClr val="C00000"/>
                </a:solidFill>
              </a:rPr>
              <a:t>предпосылок учебной деятельности</a:t>
            </a:r>
            <a:r>
              <a:rPr lang="ru-RU" sz="2000" dirty="0"/>
              <a:t>; </a:t>
            </a:r>
          </a:p>
          <a:p>
            <a:r>
              <a:rPr lang="ru-RU" sz="2000" dirty="0" smtClean="0"/>
              <a:t>Обеспечение </a:t>
            </a:r>
            <a:r>
              <a:rPr lang="ru-RU" sz="2000" dirty="0" smtClean="0">
                <a:solidFill>
                  <a:srgbClr val="C00000"/>
                </a:solidFill>
              </a:rPr>
              <a:t>равных </a:t>
            </a:r>
            <a:r>
              <a:rPr lang="ru-RU" sz="2000" dirty="0">
                <a:solidFill>
                  <a:srgbClr val="C00000"/>
                </a:solidFill>
              </a:rPr>
              <a:t>возможностей </a:t>
            </a:r>
            <a:r>
              <a:rPr lang="ru-RU" sz="2000" dirty="0"/>
              <a:t>полноценного развития каждого ребёнка в период дошкольного </a:t>
            </a:r>
            <a:r>
              <a:rPr lang="ru-RU" sz="2000" dirty="0" smtClean="0"/>
              <a:t>детства; </a:t>
            </a:r>
            <a:endParaRPr lang="ru-RU" sz="2000" dirty="0"/>
          </a:p>
          <a:p>
            <a:r>
              <a:rPr lang="ru-RU" sz="2000" dirty="0" smtClean="0"/>
              <a:t>Обеспечение </a:t>
            </a:r>
            <a:r>
              <a:rPr lang="ru-RU" sz="2000" dirty="0" smtClean="0">
                <a:solidFill>
                  <a:srgbClr val="C00000"/>
                </a:solidFill>
              </a:rPr>
              <a:t>преемственности</a:t>
            </a:r>
            <a:r>
              <a:rPr lang="ru-RU" sz="2000" dirty="0" smtClean="0"/>
              <a:t> </a:t>
            </a:r>
            <a:r>
              <a:rPr lang="ru-RU" sz="2000" dirty="0"/>
              <a:t>основных образовательных программ дошкольного и начального общего образования; 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9061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ru-RU" sz="2800" dirty="0"/>
              <a:t>Стандарт является </a:t>
            </a:r>
            <a:r>
              <a:rPr lang="ru-RU" sz="2800" b="1" dirty="0"/>
              <a:t>основой </a:t>
            </a:r>
            <a:r>
              <a:rPr lang="ru-RU" sz="2800" dirty="0"/>
              <a:t>для: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разработки </a:t>
            </a:r>
            <a:r>
              <a:rPr lang="ru-RU" sz="3400" dirty="0"/>
              <a:t>и реализации </a:t>
            </a:r>
            <a:r>
              <a:rPr lang="ru-RU" sz="3400" dirty="0" smtClean="0"/>
              <a:t>основной образовательной программы ДОО; </a:t>
            </a:r>
            <a:endParaRPr lang="ru-RU" sz="3400" dirty="0"/>
          </a:p>
          <a:p>
            <a:r>
              <a:rPr lang="ru-RU" sz="3400" dirty="0" smtClean="0"/>
              <a:t>разработки </a:t>
            </a:r>
            <a:r>
              <a:rPr lang="ru-RU" sz="3400" dirty="0"/>
              <a:t>примерных образовательных программ дошкольного образования (далее – Примерные программы); </a:t>
            </a:r>
          </a:p>
          <a:p>
            <a:r>
              <a:rPr lang="ru-RU" sz="3400" dirty="0" smtClean="0"/>
              <a:t>разработки </a:t>
            </a:r>
            <a:r>
              <a:rPr lang="ru-RU" sz="3400" dirty="0"/>
              <a:t>нормативов финансового обеспечения реализации Программы; </a:t>
            </a:r>
          </a:p>
          <a:p>
            <a:r>
              <a:rPr lang="ru-RU" sz="3400" dirty="0" smtClean="0"/>
              <a:t>формирования </a:t>
            </a:r>
            <a:r>
              <a:rPr lang="ru-RU" sz="3400" dirty="0"/>
              <a:t>учредителем государственного (муниципального) задания в отношении Организаций; </a:t>
            </a:r>
          </a:p>
          <a:p>
            <a:r>
              <a:rPr lang="ru-RU" sz="3400" dirty="0" smtClean="0"/>
              <a:t>объективной </a:t>
            </a:r>
            <a:r>
              <a:rPr lang="ru-RU" sz="3400" dirty="0"/>
              <a:t>оценки соответствия образовательной деятельности Организации требованиям Стандарта к условиям реализации и структуре Программы; </a:t>
            </a:r>
          </a:p>
          <a:p>
            <a:r>
              <a:rPr lang="ru-RU" sz="3400" dirty="0" smtClean="0"/>
              <a:t>подготовки</a:t>
            </a:r>
            <a:r>
              <a:rPr lang="ru-RU" sz="3400" dirty="0"/>
              <a:t>, профессиональной переподготовки, повышения квалификации и аттестации педагогических работников, административно-управленческого персонала государственных и муниципальных Организаций.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91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6815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>II</a:t>
            </a:r>
            <a:r>
              <a:rPr lang="ru-RU" sz="3100" dirty="0"/>
              <a:t>. </a:t>
            </a:r>
            <a:r>
              <a:rPr lang="ru-RU" sz="3100" dirty="0" smtClean="0"/>
              <a:t>Требования к структуре основной образовательной программы дошкольного образования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257800"/>
          </a:xfrm>
        </p:spPr>
        <p:txBody>
          <a:bodyPr>
            <a:normAutofit fontScale="40000" lnSpcReduction="20000"/>
          </a:bodyPr>
          <a:lstStyle/>
          <a:p>
            <a:r>
              <a:rPr lang="ru-RU" sz="4600" dirty="0"/>
              <a:t>Программа обеспечивает развитие детей дошкольного возраста с учётом их психолого-возрастных и индивидуальных </a:t>
            </a:r>
            <a:r>
              <a:rPr lang="ru-RU" sz="4600" dirty="0" smtClean="0"/>
              <a:t>особенностей. </a:t>
            </a:r>
            <a:endParaRPr lang="ru-RU" sz="4600" dirty="0"/>
          </a:p>
          <a:p>
            <a:r>
              <a:rPr lang="ru-RU" sz="4600" dirty="0"/>
              <a:t>Содержание Программы должно охватывать следующие </a:t>
            </a:r>
            <a:r>
              <a:rPr lang="ru-RU" sz="4600" dirty="0">
                <a:solidFill>
                  <a:srgbClr val="FF0000"/>
                </a:solidFill>
              </a:rPr>
              <a:t>образовательные области: </a:t>
            </a:r>
          </a:p>
          <a:p>
            <a:pPr marL="0" indent="0">
              <a:buNone/>
            </a:pPr>
            <a:r>
              <a:rPr lang="ru-RU" sz="4500" dirty="0" smtClean="0"/>
              <a:t>- социально-коммуникативное </a:t>
            </a:r>
            <a:r>
              <a:rPr lang="ru-RU" sz="4500" dirty="0"/>
              <a:t>развитие; </a:t>
            </a:r>
          </a:p>
          <a:p>
            <a:pPr marL="0" indent="0">
              <a:buFontTx/>
              <a:buChar char="-"/>
            </a:pPr>
            <a:r>
              <a:rPr lang="ru-RU" sz="4600" dirty="0" smtClean="0"/>
              <a:t> познавательное развитие;</a:t>
            </a:r>
          </a:p>
          <a:p>
            <a:pPr marL="0" indent="0">
              <a:buFontTx/>
              <a:buChar char="-"/>
            </a:pPr>
            <a:r>
              <a:rPr lang="ru-RU" sz="4600" dirty="0" smtClean="0"/>
              <a:t> речевое </a:t>
            </a:r>
            <a:r>
              <a:rPr lang="ru-RU" sz="4600" dirty="0"/>
              <a:t>развитие; </a:t>
            </a:r>
          </a:p>
          <a:p>
            <a:pPr marL="0" indent="0">
              <a:buNone/>
            </a:pPr>
            <a:r>
              <a:rPr lang="ru-RU" sz="4600" dirty="0" smtClean="0"/>
              <a:t>- художественно-эстетическое </a:t>
            </a:r>
            <a:r>
              <a:rPr lang="ru-RU" sz="4600" dirty="0"/>
              <a:t>развитие; </a:t>
            </a:r>
          </a:p>
          <a:p>
            <a:pPr>
              <a:buFontTx/>
              <a:buChar char="-"/>
            </a:pPr>
            <a:r>
              <a:rPr lang="ru-RU" sz="4600" dirty="0" smtClean="0"/>
              <a:t>физическое </a:t>
            </a:r>
            <a:r>
              <a:rPr lang="ru-RU" sz="4600" dirty="0"/>
              <a:t>развитие. </a:t>
            </a:r>
            <a:endParaRPr lang="ru-RU" sz="4600" dirty="0" smtClean="0"/>
          </a:p>
          <a:p>
            <a:r>
              <a:rPr lang="ru-RU" sz="4600" dirty="0" smtClean="0"/>
              <a:t>Содержание </a:t>
            </a:r>
            <a:r>
              <a:rPr lang="ru-RU" sz="4600" dirty="0"/>
              <a:t>Программы должно отражать следующие аспекты </a:t>
            </a:r>
            <a:r>
              <a:rPr lang="ru-RU" sz="4600" dirty="0">
                <a:solidFill>
                  <a:srgbClr val="FF0000"/>
                </a:solidFill>
              </a:rPr>
              <a:t>социальной ситуации развития </a:t>
            </a:r>
            <a:r>
              <a:rPr lang="ru-RU" sz="4600" dirty="0"/>
              <a:t>ребёнка дошкольного возраста: </a:t>
            </a:r>
          </a:p>
          <a:p>
            <a:pPr marL="0" indent="0">
              <a:buNone/>
            </a:pPr>
            <a:r>
              <a:rPr lang="ru-RU" sz="4600" dirty="0" smtClean="0"/>
              <a:t>- предметно-пространственная </a:t>
            </a:r>
            <a:r>
              <a:rPr lang="ru-RU" sz="4600" dirty="0"/>
              <a:t>развивающая образовательная среда; </a:t>
            </a:r>
          </a:p>
          <a:p>
            <a:pPr marL="0" indent="0">
              <a:buNone/>
            </a:pPr>
            <a:r>
              <a:rPr lang="ru-RU" sz="4600" dirty="0" smtClean="0"/>
              <a:t>- характер </a:t>
            </a:r>
            <a:r>
              <a:rPr lang="ru-RU" sz="4600" dirty="0"/>
              <a:t>взаимодействия со взрослыми; </a:t>
            </a:r>
          </a:p>
          <a:p>
            <a:pPr marL="0" indent="0">
              <a:buNone/>
            </a:pPr>
            <a:r>
              <a:rPr lang="ru-RU" sz="4600" dirty="0" smtClean="0"/>
              <a:t>- характер </a:t>
            </a:r>
            <a:r>
              <a:rPr lang="ru-RU" sz="4600" dirty="0"/>
              <a:t>взаимодействия с другими детьми; </a:t>
            </a:r>
          </a:p>
          <a:p>
            <a:pPr marL="0" indent="0">
              <a:buNone/>
            </a:pPr>
            <a:r>
              <a:rPr lang="ru-RU" sz="4600" dirty="0" smtClean="0"/>
              <a:t>- система </a:t>
            </a:r>
            <a:r>
              <a:rPr lang="ru-RU" sz="4600" dirty="0"/>
              <a:t>отношений ребёнка к миру, к другим людям, к себе самому. 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7461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280400" cy="5505450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Обязательная </a:t>
            </a:r>
            <a:r>
              <a:rPr lang="ru-RU" sz="2900" dirty="0"/>
              <a:t>часть Программы предполагает комплексность подхода, обеспечивая развитие воспитанников во всех четырёх взаимодополняющих образовательных </a:t>
            </a:r>
            <a:r>
              <a:rPr lang="ru-RU" sz="2900" dirty="0" smtClean="0"/>
              <a:t>областях. </a:t>
            </a:r>
            <a:endParaRPr lang="ru-RU" sz="2900" dirty="0"/>
          </a:p>
          <a:p>
            <a:r>
              <a:rPr lang="ru-RU" sz="2900" dirty="0"/>
              <a:t>В разделе «Часть, формируемая участниками образовательных отношений» должны быть представлены выбранные и/или разработанные самостоятельно участниками образовательных отношений </a:t>
            </a:r>
            <a:r>
              <a:rPr lang="ru-RU" sz="2900" dirty="0" smtClean="0"/>
              <a:t>парциальные</a:t>
            </a:r>
            <a:r>
              <a:rPr lang="ru-RU" sz="2900" baseline="30000" dirty="0"/>
              <a:t> </a:t>
            </a:r>
            <a:r>
              <a:rPr lang="ru-RU" sz="2900" dirty="0" smtClean="0"/>
              <a:t>программы</a:t>
            </a:r>
            <a:r>
              <a:rPr lang="ru-RU" sz="2900" dirty="0"/>
              <a:t>, методики, формы организации образовательной работы. </a:t>
            </a:r>
          </a:p>
          <a:p>
            <a:pPr marL="0" indent="0">
              <a:buNone/>
            </a:pPr>
            <a:r>
              <a:rPr lang="ru-RU" sz="2900" dirty="0"/>
              <a:t> </a:t>
            </a:r>
          </a:p>
          <a:p>
            <a:pPr marL="0" indent="0">
              <a:buNone/>
            </a:pPr>
            <a:r>
              <a:rPr lang="ru-RU" sz="2300" dirty="0" smtClean="0"/>
              <a:t>Парциальная </a:t>
            </a:r>
            <a:r>
              <a:rPr lang="ru-RU" sz="2300" dirty="0"/>
              <a:t>программа – программа, направленная на развитие детей дошкольного возраста в одной или нескольких образовательных областях, видах деятельности и/или </a:t>
            </a:r>
            <a:r>
              <a:rPr lang="ru-RU" sz="2300" dirty="0">
                <a:solidFill>
                  <a:srgbClr val="FF0000"/>
                </a:solidFill>
              </a:rPr>
              <a:t>культурных практиках</a:t>
            </a:r>
            <a:r>
              <a:rPr lang="ru-RU" sz="2300" dirty="0"/>
              <a:t>. </a:t>
            </a:r>
          </a:p>
          <a:p>
            <a:pPr marL="0" indent="0">
              <a:buNone/>
            </a:pPr>
            <a:r>
              <a:rPr lang="ru-RU" sz="2300" dirty="0">
                <a:solidFill>
                  <a:srgbClr val="FF0000"/>
                </a:solidFill>
              </a:rPr>
              <a:t> </a:t>
            </a:r>
            <a:r>
              <a:rPr lang="ru-RU" sz="2300" dirty="0" smtClean="0">
                <a:solidFill>
                  <a:srgbClr val="FF0000"/>
                </a:solidFill>
              </a:rPr>
              <a:t>Культурные практики </a:t>
            </a:r>
            <a:r>
              <a:rPr lang="ru-RU" sz="2300" dirty="0" smtClean="0"/>
              <a:t>– это формы совместной деятельности направленные на саморазвитие ребенка в детско-взрослой общности; взаимодействие детей и взрослых; взаимосвязь педагогического проектирования и детской проектной деятельности. </a:t>
            </a:r>
          </a:p>
          <a:p>
            <a:pPr marL="0" indent="0">
              <a:buNone/>
            </a:pPr>
            <a:endParaRPr lang="ru-RU" sz="2300" dirty="0"/>
          </a:p>
          <a:p>
            <a:r>
              <a:rPr lang="ru-RU" sz="2900" dirty="0" smtClean="0"/>
              <a:t>Объём </a:t>
            </a:r>
            <a:r>
              <a:rPr lang="ru-RU" sz="2900" dirty="0"/>
              <a:t>обязательной части Программы должен составлять не менее 60% от её общего объёма, а части, формируемой участниками образовательных отношений, – не более 40%.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81612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</TotalTime>
  <Words>1765</Words>
  <Application>Microsoft Office PowerPoint</Application>
  <PresentationFormat>Экран (4:3)</PresentationFormat>
  <Paragraphs>142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Легкий дым</vt:lpstr>
      <vt:lpstr>Федеральный Государственный  Образовательный  Стандарт  Дошкольного Образования ФГОС ДО (приказ МИНОБРНАУКИ РФ №1155 ОТ 17.10.2013г.)</vt:lpstr>
      <vt:lpstr>Федеральный закон «Об Образовании в Российской федерации»</vt:lpstr>
      <vt:lpstr>ФЕДЕРАЛЬНЫЙ ГОСУДАРСТВЕННЫЙ ОБРАЗОВАТЕЛЬНЫЙ СТАНДАРТ ДОШКОЛЬНОГО ОБРАЗОВАНИЯ </vt:lpstr>
      <vt:lpstr>Стандарт утверждает основные принципы: </vt:lpstr>
      <vt:lpstr>Цели: </vt:lpstr>
      <vt:lpstr>Задачи: </vt:lpstr>
      <vt:lpstr>Стандарт является основой для: </vt:lpstr>
      <vt:lpstr>II. Требования к структуре основной образовательной программы дошкольного образования  </vt:lpstr>
      <vt:lpstr>Презентация PowerPoint</vt:lpstr>
      <vt:lpstr>Требования к разделам основной образовательной программы  </vt:lpstr>
      <vt:lpstr>Целевой раздел основной образовательной программы  </vt:lpstr>
      <vt:lpstr>Содержательный раздел основной образовательной программы  </vt:lpstr>
      <vt:lpstr>Обязательная часть основной образовательной программы  </vt:lpstr>
      <vt:lpstr>Часть образовательной программы , формируемой участниками образовательных отношений </vt:lpstr>
      <vt:lpstr>Содержание коррекционной работы / инклюзивного образования </vt:lpstr>
      <vt:lpstr>Организационный раздел ООП </vt:lpstr>
      <vt:lpstr>III. Требования к условиям реализации основной образовательной программы дошкольного образования </vt:lpstr>
      <vt:lpstr>IV. Требования к результатам освоения основной образовательной программы дошкольного образования  </vt:lpstr>
      <vt:lpstr>Целевые ориентиры дошкольного образования</vt:lpstr>
      <vt:lpstr>Целевые ориентиры дошкольного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Государственный Образовательный  Стандарт</dc:title>
  <dc:creator>методист</dc:creator>
  <cp:lastModifiedBy>Светлана Новоселова</cp:lastModifiedBy>
  <cp:revision>33</cp:revision>
  <dcterms:modified xsi:type="dcterms:W3CDTF">2018-02-01T09:46:18Z</dcterms:modified>
</cp:coreProperties>
</file>