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0"/>
  </p:notesMasterIdLst>
  <p:sldIdLst>
    <p:sldId id="257" r:id="rId2"/>
    <p:sldId id="258" r:id="rId3"/>
    <p:sldId id="262" r:id="rId4"/>
    <p:sldId id="259" r:id="rId5"/>
    <p:sldId id="268" r:id="rId6"/>
    <p:sldId id="270" r:id="rId7"/>
    <p:sldId id="260" r:id="rId8"/>
    <p:sldId id="27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1" autoAdjust="0"/>
    <p:restoredTop sz="83789" autoAdjust="0"/>
  </p:normalViewPr>
  <p:slideViewPr>
    <p:cSldViewPr>
      <p:cViewPr varScale="1">
        <p:scale>
          <a:sx n="86" d="100"/>
          <a:sy n="86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5109B-6FD9-4959-AAA1-2A7DBD165997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3A47ED-E0C8-497B-B022-BC758E57359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0262723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B3A47ED-E0C8-497B-B022-BC758E57359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63DF-2D32-422C-A6F9-CA186A459099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CBD11257-69C0-4C92-BF48-AD39CFFF62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63DF-2D32-422C-A6F9-CA186A459099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1257-69C0-4C92-BF48-AD39CFFF6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63DF-2D32-422C-A6F9-CA186A459099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1257-69C0-4C92-BF48-AD39CFFF6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63DF-2D32-422C-A6F9-CA186A459099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1257-69C0-4C92-BF48-AD39CFFF6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63DF-2D32-422C-A6F9-CA186A459099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1257-69C0-4C92-BF48-AD39CFFF62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63DF-2D32-422C-A6F9-CA186A459099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1257-69C0-4C92-BF48-AD39CFFF6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63DF-2D32-422C-A6F9-CA186A459099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1257-69C0-4C92-BF48-AD39CFFF6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63DF-2D32-422C-A6F9-CA186A459099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1257-69C0-4C92-BF48-AD39CFFF6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63DF-2D32-422C-A6F9-CA186A459099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1257-69C0-4C92-BF48-AD39CFFF622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63DF-2D32-422C-A6F9-CA186A459099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1257-69C0-4C92-BF48-AD39CFFF62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1A63DF-2D32-422C-A6F9-CA186A459099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D11257-69C0-4C92-BF48-AD39CFFF62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C61A63DF-2D32-422C-A6F9-CA186A459099}" type="datetimeFigureOut">
              <a:rPr lang="ru-RU" smtClean="0"/>
              <a:pPr/>
              <a:t>27.05.2019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BD11257-69C0-4C92-BF48-AD39CFFF6227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1600" b="1" dirty="0" smtClean="0">
                <a:solidFill>
                  <a:schemeClr val="bg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 автономное дошкольное образовательное учреждение – Центр развития ребенка – детский сад № 199 «Созидание»</a:t>
            </a:r>
            <a:endParaRPr lang="ru-RU" sz="1600" b="1" dirty="0">
              <a:solidFill>
                <a:schemeClr val="bg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  <a:endParaRPr lang="ru-RU" sz="4500" dirty="0" smtClean="0"/>
          </a:p>
          <a:p>
            <a:pPr algn="ctr">
              <a:buNone/>
            </a:pPr>
            <a:r>
              <a:rPr lang="ru-RU" sz="4500" dirty="0" smtClean="0"/>
              <a:t> Методическая разработка прогулки </a:t>
            </a:r>
          </a:p>
          <a:p>
            <a:pPr algn="ctr">
              <a:buNone/>
            </a:pPr>
            <a:r>
              <a:rPr lang="ru-RU" sz="4500" dirty="0" smtClean="0"/>
              <a:t>«Приключения на Севере»</a:t>
            </a:r>
          </a:p>
          <a:p>
            <a:pPr algn="ctr">
              <a:buNone/>
            </a:pPr>
            <a:r>
              <a:rPr lang="ru-RU" sz="4500" dirty="0" smtClean="0"/>
              <a:t>с детьми 6-7 лет  </a:t>
            </a:r>
          </a:p>
          <a:p>
            <a:pPr>
              <a:buNone/>
            </a:pPr>
            <a:r>
              <a:rPr lang="ru-RU" sz="4500" dirty="0" smtClean="0"/>
              <a:t> </a:t>
            </a:r>
          </a:p>
          <a:p>
            <a:pPr>
              <a:buNone/>
            </a:pPr>
            <a:r>
              <a:rPr lang="ru-RU" sz="4500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sz="3600" dirty="0" smtClean="0"/>
              <a:t>                                           Глухарева Ольга Борисовна, воспитатель, ВКК</a:t>
            </a:r>
          </a:p>
          <a:p>
            <a:pPr>
              <a:buNone/>
            </a:pPr>
            <a:r>
              <a:rPr lang="ru-RU" sz="3600" dirty="0" smtClean="0"/>
              <a:t>                                           Городилова Наталия Анатольевна, воспитатель, 1КК</a:t>
            </a:r>
          </a:p>
          <a:p>
            <a:pPr>
              <a:buNone/>
            </a:pPr>
            <a:r>
              <a:rPr lang="ru-RU" sz="3600" dirty="0" smtClean="0"/>
              <a:t> 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51380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6128" y="188640"/>
            <a:ext cx="8260672" cy="1259159"/>
          </a:xfrm>
        </p:spPr>
        <p:txBody>
          <a:bodyPr>
            <a:noAutofit/>
          </a:bodyPr>
          <a:lstStyle/>
          <a:p>
            <a:pPr marL="342900" lvl="0" indent="-228600">
              <a:lnSpc>
                <a:spcPct val="115000"/>
              </a:lnSpc>
              <a:spcBef>
                <a:spcPct val="20000"/>
              </a:spcBef>
              <a:spcAft>
                <a:spcPts val="1000"/>
              </a:spcAft>
            </a:pPr>
            <a:r>
              <a:rPr lang="ru-RU" sz="3200" b="1" cap="none" dirty="0" smtClean="0">
                <a:solidFill>
                  <a:srgbClr val="564B3C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3200" b="1" cap="none" dirty="0" smtClean="0">
                <a:solidFill>
                  <a:srgbClr val="564B3C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3200" b="1" cap="none" dirty="0" smtClean="0">
                <a:solidFill>
                  <a:srgbClr val="564B3C"/>
                </a:solidFill>
                <a:latin typeface="Times New Roman"/>
                <a:ea typeface="Times New Roman"/>
                <a:cs typeface="Times New Roman"/>
              </a:rPr>
              <a:t/>
            </a:r>
            <a:br>
              <a:rPr lang="ru-RU" sz="3200" b="1" cap="none" dirty="0" smtClean="0">
                <a:solidFill>
                  <a:srgbClr val="564B3C"/>
                </a:solidFill>
                <a:latin typeface="Times New Roman"/>
                <a:ea typeface="Times New Roman"/>
                <a:cs typeface="Times New Roman"/>
              </a:rPr>
            </a:br>
            <a:r>
              <a:rPr lang="ru-RU" sz="1400" b="1" dirty="0" smtClean="0"/>
              <a:t>Цель:  - стимулирование познавательной активности</a:t>
            </a:r>
            <a:br>
              <a:rPr lang="ru-RU" sz="1400" b="1" dirty="0" smtClean="0"/>
            </a:br>
            <a:r>
              <a:rPr lang="ru-RU" sz="1400" b="1" dirty="0" smtClean="0"/>
              <a:t>- освоение исследовательских навыков</a:t>
            </a:r>
            <a:br>
              <a:rPr lang="ru-RU" sz="1400" b="1" dirty="0" smtClean="0"/>
            </a:br>
            <a:r>
              <a:rPr lang="ru-RU" sz="1400" b="1" dirty="0" smtClean="0"/>
              <a:t>- развитие навыков позитивного взаимодействия</a:t>
            </a:r>
            <a:r>
              <a:rPr lang="ru-RU" sz="3200" b="1" dirty="0" smtClean="0"/>
              <a:t/>
            </a:r>
            <a:br>
              <a:rPr lang="ru-RU" sz="3200" b="1" dirty="0" smtClean="0"/>
            </a:br>
            <a:r>
              <a:rPr lang="ru-RU" sz="3200" cap="none" dirty="0">
                <a:solidFill>
                  <a:schemeClr val="accent3"/>
                </a:solidFill>
                <a:latin typeface="Century Gothic"/>
                <a:ea typeface="Calibri"/>
                <a:cs typeface="Times New Roman"/>
              </a:rPr>
              <a:t/>
            </a:r>
            <a:br>
              <a:rPr lang="ru-RU" sz="3200" cap="none" dirty="0">
                <a:solidFill>
                  <a:schemeClr val="accent3"/>
                </a:solidFill>
                <a:latin typeface="Century Gothic"/>
                <a:ea typeface="Calibri"/>
                <a:cs typeface="Times New Roman"/>
              </a:rPr>
            </a:br>
            <a:endParaRPr lang="ru-RU" sz="3200" dirty="0">
              <a:solidFill>
                <a:schemeClr val="accent3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lvl="0" indent="-342900">
              <a:lnSpc>
                <a:spcPts val="2040"/>
              </a:lnSpc>
              <a:buSzPts val="1000"/>
              <a:buNone/>
              <a:tabLst>
                <a:tab pos="457200" algn="l"/>
              </a:tabLst>
            </a:pPr>
            <a:r>
              <a:rPr lang="ru-RU" dirty="0" smtClean="0">
                <a:latin typeface="Calibri" pitchFamily="34" charset="0"/>
              </a:rPr>
              <a:t>1.Закреплять умения наблюдать за явлениями в природе и устанавливать простейшие причинно-следственные связи между ними. </a:t>
            </a:r>
          </a:p>
          <a:p>
            <a:pPr lvl="0" indent="-342900">
              <a:lnSpc>
                <a:spcPts val="2040"/>
              </a:lnSpc>
              <a:buSzPts val="1000"/>
              <a:buNone/>
              <a:tabLst>
                <a:tab pos="457200" algn="l"/>
              </a:tabLst>
            </a:pPr>
            <a:r>
              <a:rPr lang="ru-RU" dirty="0" smtClean="0">
                <a:latin typeface="Calibri" pitchFamily="34" charset="0"/>
              </a:rPr>
              <a:t>2. Обогатить конкретным фактическим и эмоциональным материалом представления детей о растительном, животном мире Севера. </a:t>
            </a:r>
          </a:p>
          <a:p>
            <a:pPr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lvl="0" indent="-342900">
              <a:lnSpc>
                <a:spcPts val="2040"/>
              </a:lnSpc>
              <a:buSzPts val="1000"/>
              <a:buNone/>
              <a:tabLst>
                <a:tab pos="457200" algn="l"/>
              </a:tabLst>
            </a:pPr>
            <a:r>
              <a:rPr lang="ru-RU" dirty="0" smtClean="0">
                <a:latin typeface="Calibri" pitchFamily="34" charset="0"/>
              </a:rPr>
              <a:t>3. Развивать связную и выразительную речь детей. </a:t>
            </a:r>
          </a:p>
          <a:p>
            <a:pPr lvl="0" indent="-342900">
              <a:lnSpc>
                <a:spcPts val="2040"/>
              </a:lnSpc>
              <a:buSzPts val="1000"/>
              <a:buNone/>
              <a:tabLst>
                <a:tab pos="457200" algn="l"/>
              </a:tabLst>
            </a:pPr>
            <a:r>
              <a:rPr lang="ru-RU" dirty="0" smtClean="0">
                <a:latin typeface="Calibri" pitchFamily="34" charset="0"/>
              </a:rPr>
              <a:t>4.Способствовать развитию взаимодействия между детьми, становлению самостоятельности и целенаправленности действий ребёнка. </a:t>
            </a:r>
          </a:p>
          <a:p>
            <a:pPr lvl="0" indent="-342900">
              <a:lnSpc>
                <a:spcPts val="2040"/>
              </a:lnSpc>
              <a:buSzPts val="1000"/>
              <a:buNone/>
              <a:tabLst>
                <a:tab pos="457200" algn="l"/>
              </a:tabLst>
            </a:pPr>
            <a:r>
              <a:rPr lang="ru-RU" dirty="0" smtClean="0">
                <a:latin typeface="Calibri" pitchFamily="34" charset="0"/>
              </a:rPr>
              <a:t>5.Совершенствовать игровые навыки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86000" y="241333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b="1" dirty="0" smtClean="0"/>
              <a:t/>
            </a:r>
            <a:br>
              <a:rPr lang="ru-RU" b="1" dirty="0" smtClean="0"/>
            </a:b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020439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 smtClean="0"/>
              <a:t>Место прогулки в образовательном процессе</a:t>
            </a:r>
            <a:endParaRPr lang="ru-RU" sz="2400" b="1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827584" y="1720840"/>
            <a:ext cx="770485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dirty="0" smtClean="0"/>
              <a:t> </a:t>
            </a:r>
            <a:r>
              <a:rPr lang="ru-RU" sz="2400" dirty="0" smtClean="0"/>
              <a:t>часть образовательной работы для закрепления представлений, полученных в процессе реализации ООП ДО, развития познавательного интереса к теме «Природные зоны Земли. Север».</a:t>
            </a:r>
          </a:p>
          <a:p>
            <a:pPr>
              <a:buFont typeface="Arial" pitchFamily="34" charset="0"/>
              <a:buChar char="•"/>
            </a:pPr>
            <a:endParaRPr lang="ru-RU" dirty="0" smtClean="0"/>
          </a:p>
          <a:p>
            <a:pPr>
              <a:buFont typeface="Arial" pitchFamily="34" charset="0"/>
              <a:buChar char="•"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60672" cy="1039427"/>
          </a:xfrm>
        </p:spPr>
        <p:txBody>
          <a:bodyPr>
            <a:normAutofit/>
          </a:bodyPr>
          <a:lstStyle/>
          <a:p>
            <a:r>
              <a:rPr lang="ru-RU" sz="2400" dirty="0" smtClean="0"/>
              <a:t>Направленность прогулки</a:t>
            </a:r>
            <a:endParaRPr lang="ru-RU" sz="2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ru-RU" dirty="0" smtClean="0"/>
              <a:t>развитие  интереса к элементарной исследовательской деятельности и теме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умение ставить проблемные вопросы и отвечать на них 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развитие </a:t>
            </a:r>
            <a:r>
              <a:rPr lang="ru-RU" dirty="0" err="1" smtClean="0"/>
              <a:t>эмпатии</a:t>
            </a:r>
            <a:r>
              <a:rPr lang="ru-RU" dirty="0" smtClean="0"/>
              <a:t>, навыков взаимодействия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самостоятельной организации подгрупповой работы для решения игровых задач</a:t>
            </a:r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расширение представлений об окружающем мире</a:t>
            </a:r>
            <a:endParaRPr lang="ru-RU" sz="2400" dirty="0">
              <a:latin typeface="Times New Roman" pitchFamily="18" charset="0"/>
              <a:ea typeface="Calibri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65557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2700" b="1" dirty="0" smtClean="0"/>
              <a:t>Совместная деятельность в период подготовки к прогулке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Темы для обсуждения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Погода 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Природные  явления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Растения</a:t>
            </a: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Животные</a:t>
            </a:r>
          </a:p>
          <a:p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Школа юного метеоролога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5267" y="1619706"/>
            <a:ext cx="4038600" cy="4407408"/>
          </a:xfrm>
        </p:spPr>
        <p:txBody>
          <a:bodyPr/>
          <a:lstStyle/>
          <a:p>
            <a:pPr marL="0" lvl="0" indent="0">
              <a:lnSpc>
                <a:spcPts val="2040"/>
              </a:lnSpc>
              <a:buSzPts val="1000"/>
              <a:buNone/>
              <a:tabLst>
                <a:tab pos="457200" algn="l"/>
              </a:tabLs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 smtClean="0">
                <a:latin typeface="Times New Roman"/>
                <a:ea typeface="Times New Roman"/>
                <a:cs typeface="Times New Roman"/>
              </a:rPr>
              <a:t>  </a:t>
            </a:r>
            <a:endParaRPr lang="ru-RU" dirty="0"/>
          </a:p>
        </p:txBody>
      </p:sp>
      <p:sp>
        <p:nvSpPr>
          <p:cNvPr id="7" name="Содержимое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Измерение температуры воздуха и снега</a:t>
            </a:r>
          </a:p>
          <a:p>
            <a:r>
              <a:rPr lang="ru-RU" dirty="0" smtClean="0"/>
              <a:t>Определение направления и силы ветра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 smtClean="0"/>
              <a:t>Продуктивная деятельность</a:t>
            </a:r>
            <a:endParaRPr lang="ru-RU" sz="20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endParaRPr lang="ru-RU"/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дневник наблюдений</a:t>
            </a:r>
          </a:p>
          <a:p>
            <a:r>
              <a:rPr lang="ru-RU" dirty="0" smtClean="0"/>
              <a:t>маршрутный лист</a:t>
            </a:r>
          </a:p>
          <a:p>
            <a:r>
              <a:rPr lang="ru-RU" dirty="0" smtClean="0"/>
              <a:t>детско-родительский проекта «Что мы узнали о Севере»</a:t>
            </a:r>
          </a:p>
          <a:p>
            <a:r>
              <a:rPr lang="ru-RU" dirty="0" smtClean="0"/>
              <a:t>коллаж «Север» </a:t>
            </a:r>
          </a:p>
          <a:p>
            <a:r>
              <a:rPr lang="ru-RU" dirty="0" err="1" smtClean="0"/>
              <a:t>лэпбук</a:t>
            </a:r>
            <a:r>
              <a:rPr lang="ru-RU" dirty="0" smtClean="0"/>
              <a:t>  «Полярный медведь»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57144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Подготовка, апробация и уточнение образовательных компонентов </a:t>
            </a:r>
          </a:p>
          <a:p>
            <a:r>
              <a:rPr lang="ru-RU" dirty="0" smtClean="0"/>
              <a:t>Игровая мотивация</a:t>
            </a:r>
          </a:p>
          <a:p>
            <a:r>
              <a:rPr lang="ru-RU" dirty="0" smtClean="0"/>
              <a:t>Приключенческий сюжет</a:t>
            </a:r>
          </a:p>
          <a:p>
            <a:r>
              <a:rPr lang="ru-RU" dirty="0" smtClean="0"/>
              <a:t>Неожиданные события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тека">
  <a:themeElements>
    <a:clrScheme name="Другая 1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297FD5"/>
      </a:accent1>
      <a:accent2>
        <a:srgbClr val="498DF1"/>
      </a:accent2>
      <a:accent3>
        <a:srgbClr val="0E57C4"/>
      </a:accent3>
      <a:accent4>
        <a:srgbClr val="3EBBF0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Аптека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Аптека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536</TotalTime>
  <Words>202</Words>
  <Application>Microsoft Office PowerPoint</Application>
  <PresentationFormat>Экран (4:3)</PresentationFormat>
  <Paragraphs>53</Paragraphs>
  <Slides>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Аптека</vt:lpstr>
      <vt:lpstr>Муниципальное  автономное дошкольное образовательное учреждение – Центр развития ребенка – детский сад № 199 «Созидание»</vt:lpstr>
      <vt:lpstr>  Цель:  - стимулирование познавательной активности - освоение исследовательских навыков - развитие навыков позитивного взаимодействия  </vt:lpstr>
      <vt:lpstr>Место прогулки в образовательном процессе</vt:lpstr>
      <vt:lpstr>Направленность прогулки</vt:lpstr>
      <vt:lpstr> Совместная деятельность в период подготовки к прогулке</vt:lpstr>
      <vt:lpstr>Школа юного метеоролога</vt:lpstr>
      <vt:lpstr>Продуктивная деятельность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Познавательное развитие.</dc:title>
  <dc:creator>USER</dc:creator>
  <cp:lastModifiedBy> </cp:lastModifiedBy>
  <cp:revision>72</cp:revision>
  <dcterms:created xsi:type="dcterms:W3CDTF">2016-02-15T09:19:56Z</dcterms:created>
  <dcterms:modified xsi:type="dcterms:W3CDTF">2019-05-27T06:28:19Z</dcterms:modified>
</cp:coreProperties>
</file>